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66" r:id="rId8"/>
    <p:sldId id="267" r:id="rId9"/>
    <p:sldId id="268" r:id="rId10"/>
    <p:sldId id="269" r:id="rId11"/>
    <p:sldId id="258" r:id="rId12"/>
    <p:sldId id="259" r:id="rId13"/>
    <p:sldId id="260" r:id="rId14"/>
    <p:sldId id="26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1" d="100"/>
          <a:sy n="21"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7F7D2-1B6E-4E7C-81C8-45296FFA38A2}"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7F7D2-1B6E-4E7C-81C8-45296FFA38A2}"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7F7D2-1B6E-4E7C-81C8-45296FFA38A2}"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7F7D2-1B6E-4E7C-81C8-45296FFA38A2}"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7F7D2-1B6E-4E7C-81C8-45296FFA38A2}"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7F7D2-1B6E-4E7C-81C8-45296FFA38A2}"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7F7D2-1B6E-4E7C-81C8-45296FFA38A2}" type="datetimeFigureOut">
              <a:rPr lang="en-US" smtClean="0"/>
              <a:pPr/>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7F7D2-1B6E-4E7C-81C8-45296FFA38A2}" type="datetimeFigureOut">
              <a:rPr lang="en-US" smtClean="0"/>
              <a:pPr/>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7F7D2-1B6E-4E7C-81C8-45296FFA38A2}" type="datetimeFigureOut">
              <a:rPr lang="en-US" smtClean="0"/>
              <a:pPr/>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7F7D2-1B6E-4E7C-81C8-45296FFA38A2}"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7F7D2-1B6E-4E7C-81C8-45296FFA38A2}"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6A101-EE74-495A-8568-9EA8E60975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7F7D2-1B6E-4E7C-81C8-45296FFA38A2}" type="datetimeFigureOut">
              <a:rPr lang="en-US" smtClean="0"/>
              <a:pPr/>
              <a:t>9/21/2012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6A101-EE74-495A-8568-9EA8E60975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a:t>PERCEPTION</a:t>
            </a:r>
            <a:r>
              <a:rPr lang="en-US" sz="9600" dirty="0" smtClean="0"/>
              <a:t>...</a:t>
            </a:r>
            <a:endParaRPr lang="en-US" sz="9600" dirty="0"/>
          </a:p>
        </p:txBody>
      </p:sp>
      <p:sp>
        <p:nvSpPr>
          <p:cNvPr id="3" name="Subtitle 2"/>
          <p:cNvSpPr>
            <a:spLocks noGrp="1"/>
          </p:cNvSpPr>
          <p:nvPr>
            <p:ph type="subTitle" idx="1"/>
          </p:nvPr>
        </p:nvSpPr>
        <p:spPr>
          <a:xfrm>
            <a:off x="762000" y="3886200"/>
            <a:ext cx="7467600" cy="1752600"/>
          </a:xfrm>
        </p:spPr>
        <p:txBody>
          <a:bodyPr>
            <a:normAutofit/>
          </a:bodyPr>
          <a:lstStyle/>
          <a:p>
            <a:r>
              <a:rPr lang="en-US" sz="4400" dirty="0" smtClean="0"/>
              <a:t>Something To Think About . . .</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lstStyle/>
          <a:p>
            <a:pPr>
              <a:buNone/>
            </a:pPr>
            <a:r>
              <a:rPr lang="en-US" b="1" dirty="0" smtClean="0"/>
              <a:t>After 1 hour:</a:t>
            </a:r>
            <a:r>
              <a:rPr lang="en-US" dirty="0" smtClean="0"/>
              <a:t/>
            </a:r>
            <a:br>
              <a:rPr lang="en-US" dirty="0" smtClean="0"/>
            </a:br>
            <a:r>
              <a:rPr lang="en-US" dirty="0" smtClean="0"/>
              <a:t>He finished playing and silence took over.  No one noticed and no one applauded.  There was no recognition at all. </a:t>
            </a:r>
            <a:endParaRPr lang="en-US" dirty="0"/>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No one knew this, but the violinist was </a:t>
            </a:r>
            <a:r>
              <a:rPr lang="en-US" b="1" dirty="0" smtClean="0"/>
              <a:t>Joshua Bell</a:t>
            </a:r>
            <a:r>
              <a:rPr lang="en-US" dirty="0" smtClean="0"/>
              <a:t>, one of the greatest musicians in the world.  He played one of the most intricate pieces ever written, with a violin worth $3.5 million dollars.  Two days before, Joshua Bell sold-out a theater in Boston where the seats averaged $200 each to sit and listen to him play the same music.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This is a true story.  Joshua Bell, playing incognito in the D.C. Metro Station, was organized by the Washington Post as part of a social experiment about </a:t>
            </a:r>
            <a:r>
              <a:rPr lang="en-US" b="1" dirty="0" smtClean="0"/>
              <a:t>perception, taste and people's priorities</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This experiment raised several questions:</a:t>
            </a:r>
            <a:r>
              <a:rPr lang="en-US" dirty="0" smtClean="0"/>
              <a:t> </a:t>
            </a:r>
            <a:br>
              <a:rPr lang="en-US" dirty="0" smtClean="0"/>
            </a:br>
            <a:r>
              <a:rPr lang="en-US" dirty="0" smtClean="0"/>
              <a:t/>
            </a:r>
            <a:br>
              <a:rPr lang="en-US" dirty="0" smtClean="0"/>
            </a:br>
            <a:r>
              <a:rPr lang="en-US" dirty="0" smtClean="0"/>
              <a:t>  </a:t>
            </a:r>
            <a:r>
              <a:rPr lang="en-US" i="1" dirty="0" smtClean="0"/>
              <a:t>* In a common-place environment, at an inappropriate hour, do we perceive beauty? </a:t>
            </a:r>
            <a:br>
              <a:rPr lang="en-US" i="1" dirty="0" smtClean="0"/>
            </a:br>
            <a:r>
              <a:rPr lang="en-US" i="1" dirty="0" smtClean="0"/>
              <a:t/>
            </a:r>
            <a:br>
              <a:rPr lang="en-US" i="1" dirty="0" smtClean="0"/>
            </a:br>
            <a:r>
              <a:rPr lang="en-US" b="1" i="1" dirty="0" smtClean="0"/>
              <a:t>* </a:t>
            </a:r>
            <a:r>
              <a:rPr lang="en-US" i="1" dirty="0" smtClean="0"/>
              <a:t>If so, do we stop to appreciate it? </a:t>
            </a:r>
            <a:br>
              <a:rPr lang="en-US" i="1" dirty="0" smtClean="0"/>
            </a:br>
            <a:r>
              <a:rPr lang="en-US" i="1" dirty="0" smtClean="0"/>
              <a:t/>
            </a:r>
            <a:br>
              <a:rPr lang="en-US" i="1" dirty="0" smtClean="0"/>
            </a:br>
            <a:r>
              <a:rPr lang="en-US" i="1" dirty="0" smtClean="0"/>
              <a:t> </a:t>
            </a:r>
            <a:r>
              <a:rPr lang="en-US" b="1" i="1" dirty="0" smtClean="0"/>
              <a:t>* </a:t>
            </a:r>
            <a:r>
              <a:rPr lang="en-US" i="1" dirty="0" smtClean="0"/>
              <a:t>Do we recognize talent in an unexpected context?</a:t>
            </a: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One possible conclusion reached from this experiment could be this:</a:t>
            </a:r>
            <a:br>
              <a:rPr lang="en-US" b="1" dirty="0" smtClean="0"/>
            </a:br>
            <a:r>
              <a:rPr lang="en-US" b="1" dirty="0" smtClean="0"/>
              <a:t/>
            </a:r>
            <a:br>
              <a:rPr lang="en-US" b="1" dirty="0" smtClean="0"/>
            </a:br>
            <a:r>
              <a:rPr lang="en-US" b="1" dirty="0" smtClean="0"/>
              <a:t>If we do not have a moment to stop and listen to one of the best musicians in the world, playing some of the finest music ever written, with one of the most beautiful instruments ever made . . .</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525963"/>
          </a:xfrm>
        </p:spPr>
        <p:txBody>
          <a:bodyPr>
            <a:normAutofit/>
          </a:bodyPr>
          <a:lstStyle/>
          <a:p>
            <a:pPr>
              <a:buNone/>
            </a:pPr>
            <a:r>
              <a:rPr lang="en-US" sz="6600" b="1" i="1" dirty="0" smtClean="0"/>
              <a:t>How many other things are we missing as we rush through life?</a:t>
            </a:r>
            <a:r>
              <a:rPr lang="en-US" sz="6600" dirty="0" smtClean="0"/>
              <a:t> </a:t>
            </a:r>
            <a:endParaRPr lang="en-U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normAutofit fontScale="92500" lnSpcReduction="20000"/>
          </a:bodyPr>
          <a:lstStyle/>
          <a:p>
            <a:pPr>
              <a:buNone/>
            </a:pPr>
            <a:r>
              <a:rPr lang="en-US" b="1" dirty="0"/>
              <a:t>     THE SITUATION</a:t>
            </a:r>
            <a:r>
              <a:rPr lang="en-US" dirty="0"/>
              <a:t/>
            </a:r>
            <a:br>
              <a:rPr lang="en-US" dirty="0"/>
            </a:br>
            <a:r>
              <a:rPr lang="en-US" dirty="0"/>
              <a:t/>
            </a:r>
            <a:br>
              <a:rPr lang="en-US" dirty="0"/>
            </a:br>
            <a:r>
              <a:rPr lang="en-US" dirty="0"/>
              <a:t>In Washington, DC, at a Metro Station, on a cold January morning in 2007, this man with a violin played six Bach pieces for about 45 minutes. </a:t>
            </a:r>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normAutofit fontScale="92500"/>
          </a:bodyPr>
          <a:lstStyle/>
          <a:p>
            <a:pPr>
              <a:buNone/>
            </a:pPr>
            <a:r>
              <a:rPr lang="en-US" dirty="0"/>
              <a:t>During that time, approximately 2,000 people went through the station, most of them on their way to work.  After about 3 minutes, a middle-aged man noticed that there was a musician playing. </a:t>
            </a:r>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lstStyle/>
          <a:p>
            <a:pPr>
              <a:buNone/>
            </a:pPr>
            <a:r>
              <a:rPr lang="en-US" dirty="0" smtClean="0"/>
              <a:t>He slowed his pace and stopped for a few seconds, and then he hurried on to meet his schedule. </a:t>
            </a:r>
            <a:endParaRPr lang="en-US" dirty="0"/>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lstStyle/>
          <a:p>
            <a:pPr>
              <a:buNone/>
            </a:pPr>
            <a:r>
              <a:rPr lang="en-US" b="1" dirty="0"/>
              <a:t>About 4 minutes later:</a:t>
            </a:r>
            <a:r>
              <a:rPr lang="en-US" dirty="0"/>
              <a:t> </a:t>
            </a:r>
            <a:br>
              <a:rPr lang="en-US" dirty="0"/>
            </a:br>
            <a:r>
              <a:rPr lang="en-US" dirty="0"/>
              <a:t>The violinist received his first dollar.  A woman threw money in the hat and, without stopping, continued to walk. </a:t>
            </a:r>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lstStyle/>
          <a:p>
            <a:pPr>
              <a:buNone/>
            </a:pPr>
            <a:r>
              <a:rPr lang="en-US" b="1" dirty="0"/>
              <a:t>At 6 minutes:</a:t>
            </a:r>
            <a:r>
              <a:rPr lang="en-US" dirty="0"/>
              <a:t> </a:t>
            </a:r>
            <a:br>
              <a:rPr lang="en-US" dirty="0"/>
            </a:br>
            <a:r>
              <a:rPr lang="en-US" dirty="0"/>
              <a:t>A young man leaned against the wall to listen to him, then looked at his watch and started to walk again. </a:t>
            </a:r>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normAutofit fontScale="92500"/>
          </a:bodyPr>
          <a:lstStyle/>
          <a:p>
            <a:pPr>
              <a:buNone/>
            </a:pPr>
            <a:r>
              <a:rPr lang="en-US" b="1" dirty="0"/>
              <a:t>At 10 minutes:</a:t>
            </a:r>
            <a:r>
              <a:rPr lang="en-US" dirty="0"/>
              <a:t/>
            </a:r>
            <a:br>
              <a:rPr lang="en-US" dirty="0"/>
            </a:br>
            <a:r>
              <a:rPr lang="en-US" dirty="0"/>
              <a:t>A 3-year old boy stopped, but his mother tugged him along hurriedly.  The kid stopped to look at the violinist again, but the mother pushed </a:t>
            </a:r>
            <a:r>
              <a:rPr lang="en-US" dirty="0" smtClean="0"/>
              <a:t>hard.</a:t>
            </a:r>
            <a:endParaRPr lang="en-US" dirty="0"/>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normAutofit fontScale="92500" lnSpcReduction="20000"/>
          </a:bodyPr>
          <a:lstStyle/>
          <a:p>
            <a:pPr>
              <a:buNone/>
            </a:pPr>
            <a:r>
              <a:rPr lang="en-US" dirty="0"/>
              <a:t>T</a:t>
            </a:r>
            <a:r>
              <a:rPr lang="en-US" dirty="0" smtClean="0"/>
              <a:t>he </a:t>
            </a:r>
            <a:r>
              <a:rPr lang="en-US" dirty="0"/>
              <a:t>child continued to walk, turning his head the whole time.  This action was repeated by several other children, but every parent - without exception - forced their children to move on quickly.</a:t>
            </a:r>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PRECEPTION</a:t>
            </a:r>
            <a:endParaRPr lang="en-US" dirty="0"/>
          </a:p>
        </p:txBody>
      </p:sp>
      <p:sp>
        <p:nvSpPr>
          <p:cNvPr id="3" name="Content Placeholder 2"/>
          <p:cNvSpPr>
            <a:spLocks noGrp="1"/>
          </p:cNvSpPr>
          <p:nvPr>
            <p:ph idx="1"/>
          </p:nvPr>
        </p:nvSpPr>
        <p:spPr>
          <a:xfrm>
            <a:off x="457200" y="4572000"/>
            <a:ext cx="8229600" cy="2057400"/>
          </a:xfrm>
        </p:spPr>
        <p:txBody>
          <a:bodyPr>
            <a:normAutofit fontScale="92500" lnSpcReduction="20000"/>
          </a:bodyPr>
          <a:lstStyle/>
          <a:p>
            <a:pPr>
              <a:buNone/>
            </a:pPr>
            <a:r>
              <a:rPr lang="en-US" b="1" dirty="0" smtClean="0"/>
              <a:t>At 45 minutes:</a:t>
            </a:r>
            <a:r>
              <a:rPr lang="en-US" dirty="0" smtClean="0"/>
              <a:t/>
            </a:r>
            <a:br>
              <a:rPr lang="en-US" dirty="0" smtClean="0"/>
            </a:br>
            <a:r>
              <a:rPr lang="en-US" dirty="0" smtClean="0"/>
              <a:t>The musician played continuously.  Only 6 people stopped and listened for a short while.  About 20 gave money but continued to walk at their normal pace.  The man collected a total of $32.</a:t>
            </a:r>
            <a:endParaRPr lang="en-US" dirty="0"/>
          </a:p>
        </p:txBody>
      </p:sp>
      <p:pic>
        <p:nvPicPr>
          <p:cNvPr id="1026" name="yiv31509320ecxPicture 4" descr="Description: cid:5E542E1402804F8684061C6EF260B58A@eMachinePC"/>
          <p:cNvPicPr>
            <a:picLocks noChangeAspect="1" noChangeArrowheads="1"/>
          </p:cNvPicPr>
          <p:nvPr/>
        </p:nvPicPr>
        <p:blipFill>
          <a:blip r:embed="rId2" cstate="print"/>
          <a:srcRect/>
          <a:stretch>
            <a:fillRect/>
          </a:stretch>
        </p:blipFill>
        <p:spPr bwMode="auto">
          <a:xfrm>
            <a:off x="2438400" y="914400"/>
            <a:ext cx="428625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138</Words>
  <Application>Microsoft Office PowerPoint</Application>
  <PresentationFormat>On-screen Show (4:3)</PresentationFormat>
  <Paragraphs>25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PERCEPTION...</vt:lpstr>
      <vt:lpstr>PRECEPTION</vt:lpstr>
      <vt:lpstr>PRECEPTION</vt:lpstr>
      <vt:lpstr>PRECEPTION</vt:lpstr>
      <vt:lpstr>PRECEPTION</vt:lpstr>
      <vt:lpstr>PRECEPTION</vt:lpstr>
      <vt:lpstr>PRECEPTION</vt:lpstr>
      <vt:lpstr>PRECEPTION</vt:lpstr>
      <vt:lpstr>PRECEPTION</vt:lpstr>
      <vt:lpstr>PRECEPTION</vt:lpstr>
      <vt:lpstr>PowerPoint Presentation</vt:lpstr>
      <vt:lpstr>PowerPoint Presentation</vt:lpstr>
      <vt:lpstr>PowerPoint Presentation</vt:lpstr>
      <vt:lpstr>PowerPoint Presentation</vt:lpstr>
      <vt:lpstr>PowerPoint Presentation</vt:lpstr>
    </vt:vector>
  </TitlesOfParts>
  <Company>Granite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dc:title>
  <dc:creator>tjredd</dc:creator>
  <cp:lastModifiedBy>tjredd</cp:lastModifiedBy>
  <cp:revision>2</cp:revision>
  <dcterms:created xsi:type="dcterms:W3CDTF">2011-03-30T20:56:32Z</dcterms:created>
  <dcterms:modified xsi:type="dcterms:W3CDTF">2012-09-21T14:06:50Z</dcterms:modified>
</cp:coreProperties>
</file>