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3" r:id="rId14"/>
    <p:sldId id="274"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BAD74-E516-42B3-ABF7-6BE571A393B3}"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BAD74-E516-42B3-ABF7-6BE571A393B3}"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BAD74-E516-42B3-ABF7-6BE571A393B3}"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BAD74-E516-42B3-ABF7-6BE571A393B3}"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BAD74-E516-42B3-ABF7-6BE571A393B3}"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BAD74-E516-42B3-ABF7-6BE571A393B3}"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BAD74-E516-42B3-ABF7-6BE571A393B3}" type="datetimeFigureOut">
              <a:rPr lang="en-US" smtClean="0"/>
              <a:pPr/>
              <a:t>4/8/2011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BAD74-E516-42B3-ABF7-6BE571A393B3}" type="datetimeFigureOut">
              <a:rPr lang="en-US" smtClean="0"/>
              <a:pPr/>
              <a:t>4/8/2011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BAD74-E516-42B3-ABF7-6BE571A393B3}" type="datetimeFigureOut">
              <a:rPr lang="en-US" smtClean="0"/>
              <a:pPr/>
              <a:t>4/8/2011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BAD74-E516-42B3-ABF7-6BE571A393B3}"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BAD74-E516-42B3-ABF7-6BE571A393B3}"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D207B-B3FD-4E7E-914B-37CD59E9DA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BAD74-E516-42B3-ABF7-6BE571A393B3}" type="datetimeFigureOut">
              <a:rPr lang="en-US" smtClean="0"/>
              <a:pPr/>
              <a:t>4/8/2011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D207B-B3FD-4E7E-914B-37CD59E9DA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The Doctor Says…</a:t>
            </a:r>
            <a:endParaRPr lang="en-US" sz="6600" dirty="0"/>
          </a:p>
        </p:txBody>
      </p:sp>
      <p:sp>
        <p:nvSpPr>
          <p:cNvPr id="3" name="Subtitle 2"/>
          <p:cNvSpPr>
            <a:spLocks noGrp="1"/>
          </p:cNvSpPr>
          <p:nvPr>
            <p:ph type="subTitle" idx="1"/>
          </p:nvPr>
        </p:nvSpPr>
        <p:spPr/>
        <p:txBody>
          <a:bodyPr>
            <a:normAutofit/>
          </a:bodyPr>
          <a:lstStyle/>
          <a:p>
            <a:r>
              <a:rPr lang="en-US" sz="4800" dirty="0" smtClean="0"/>
              <a:t>Weight </a:t>
            </a:r>
            <a:r>
              <a:rPr lang="en-US" sz="4800" smtClean="0"/>
              <a:t>Loss Ideals</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Is getting in shape important for my lifestyle?</a:t>
            </a:r>
          </a:p>
          <a:p>
            <a:r>
              <a:rPr lang="en-US" dirty="0" smtClean="0"/>
              <a:t>A:  Hey!  'Round' is shape!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dirty="0" smtClean="0"/>
              <a:t>Well, I hope this has cleared up any misconceptions you may have had about food and diets.</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lnSpcReduction="10000"/>
          </a:bodyPr>
          <a:lstStyle/>
          <a:p>
            <a:pPr>
              <a:buNone/>
            </a:pPr>
            <a:r>
              <a:rPr lang="en-US" dirty="0" smtClean="0"/>
              <a:t>And  remember:  </a:t>
            </a:r>
            <a:r>
              <a:rPr lang="en-US" b="1" dirty="0" smtClean="0"/>
              <a:t/>
            </a:r>
            <a:br>
              <a:rPr lang="en-US" b="1" dirty="0" smtClean="0"/>
            </a:br>
            <a:r>
              <a:rPr lang="en-US" b="1" dirty="0" smtClean="0"/>
              <a:t>Life should NOT be a journey to the grave with the intention of arriving safely in an attractive and well-preserved body, but rather to skid in sideways - Chardonnay in one hand - chocolate in the other - body thoroughly used up, totally worn out and screaming "WOO-HOO, what a ride!!"</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Final Word…</a:t>
            </a:r>
            <a:endParaRPr lang="en-US" dirty="0"/>
          </a:p>
        </p:txBody>
      </p:sp>
      <p:sp>
        <p:nvSpPr>
          <p:cNvPr id="6" name="Content Placeholder 5"/>
          <p:cNvSpPr>
            <a:spLocks noGrp="1"/>
          </p:cNvSpPr>
          <p:nvPr>
            <p:ph idx="1"/>
          </p:nvPr>
        </p:nvSpPr>
        <p:spPr/>
        <p:txBody>
          <a:bodyPr/>
          <a:lstStyle/>
          <a:p>
            <a:r>
              <a:rPr lang="en-US" dirty="0" smtClean="0"/>
              <a:t>For those of you who watch what you eat, here's the final word on nutrition and health.  It's a relief to know the truth after all those conflicting nutritional studies.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Final Word…</a:t>
            </a:r>
            <a:endParaRPr lang="en-US" dirty="0"/>
          </a:p>
        </p:txBody>
      </p:sp>
      <p:sp>
        <p:nvSpPr>
          <p:cNvPr id="6" name="Content Placeholder 5"/>
          <p:cNvSpPr>
            <a:spLocks noGrp="1"/>
          </p:cNvSpPr>
          <p:nvPr>
            <p:ph idx="1"/>
          </p:nvPr>
        </p:nvSpPr>
        <p:spPr>
          <a:xfrm>
            <a:off x="457200" y="1295400"/>
            <a:ext cx="8229600" cy="5257800"/>
          </a:xfrm>
        </p:spPr>
        <p:txBody>
          <a:bodyPr>
            <a:normAutofit fontScale="92500" lnSpcReduction="10000"/>
          </a:bodyPr>
          <a:lstStyle/>
          <a:p>
            <a:pPr marL="514350" indent="-514350">
              <a:buAutoNum type="arabicPeriod"/>
            </a:pPr>
            <a:r>
              <a:rPr lang="en-US" dirty="0" smtClean="0"/>
              <a:t>The Japanese eat very little fat and suffer fewer heart attacks than Americans.</a:t>
            </a:r>
          </a:p>
          <a:p>
            <a:pPr marL="514350" indent="-514350">
              <a:buAutoNum type="arabicPeriod"/>
            </a:pPr>
            <a:r>
              <a:rPr lang="en-US" dirty="0" smtClean="0"/>
              <a:t>The Mexicans eat a lot of fat and suffer fewer heart attacks than Americans.</a:t>
            </a:r>
          </a:p>
          <a:p>
            <a:pPr marL="514350" indent="-514350">
              <a:buAutoNum type="arabicPeriod"/>
            </a:pPr>
            <a:r>
              <a:rPr lang="en-US" dirty="0" smtClean="0"/>
              <a:t>The Chinese drink very little red wine and suffer fewer heart attacks than Americans.</a:t>
            </a:r>
          </a:p>
          <a:p>
            <a:pPr marL="514350" indent="-514350">
              <a:buAutoNum type="arabicPeriod"/>
            </a:pPr>
            <a:r>
              <a:rPr lang="en-US" dirty="0" smtClean="0"/>
              <a:t>The Italians drink a lot of red wine and suffer fewer heart attacks than Americans.</a:t>
            </a:r>
          </a:p>
          <a:p>
            <a:pPr marL="514350" indent="-514350">
              <a:buAutoNum type="arabicPeriod"/>
            </a:pPr>
            <a:r>
              <a:rPr lang="en-US" dirty="0" smtClean="0"/>
              <a:t>The Germans drink a lot of beer and eat lots of sausages and fats and suffer fewer heart attacks than Americans.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Final Word…</a:t>
            </a:r>
            <a:endParaRPr lang="en-US" dirty="0"/>
          </a:p>
        </p:txBody>
      </p:sp>
      <p:sp>
        <p:nvSpPr>
          <p:cNvPr id="6" name="Content Placeholder 5"/>
          <p:cNvSpPr>
            <a:spLocks noGrp="1"/>
          </p:cNvSpPr>
          <p:nvPr>
            <p:ph idx="1"/>
          </p:nvPr>
        </p:nvSpPr>
        <p:spPr/>
        <p:txBody>
          <a:bodyPr>
            <a:noAutofit/>
          </a:bodyPr>
          <a:lstStyle/>
          <a:p>
            <a:r>
              <a:rPr lang="en-US" sz="4800" dirty="0" smtClean="0"/>
              <a:t>CONCLUSION: </a:t>
            </a:r>
          </a:p>
          <a:p>
            <a:pPr lvl="1">
              <a:buNone/>
            </a:pPr>
            <a:r>
              <a:rPr lang="en-US" sz="4400" b="1" dirty="0" smtClean="0"/>
              <a:t>Eat and drink what you like.</a:t>
            </a:r>
            <a:r>
              <a:rPr lang="en-US" sz="4400" dirty="0" smtClean="0"/>
              <a:t> </a:t>
            </a:r>
          </a:p>
          <a:p>
            <a:pPr>
              <a:buNone/>
            </a:pPr>
            <a:endParaRPr lang="en-US" sz="4800" dirty="0" smtClean="0"/>
          </a:p>
          <a:p>
            <a:pPr>
              <a:buNone/>
            </a:pPr>
            <a:r>
              <a:rPr lang="en-US" sz="5400" b="1" u="sng" dirty="0" smtClean="0">
                <a:solidFill>
                  <a:srgbClr val="FF0000"/>
                </a:solidFill>
              </a:rPr>
              <a:t>Speaking </a:t>
            </a:r>
            <a:r>
              <a:rPr lang="en-US" sz="6600" b="1" u="sng" dirty="0" smtClean="0">
                <a:solidFill>
                  <a:srgbClr val="FF0000"/>
                </a:solidFill>
              </a:rPr>
              <a:t>English</a:t>
            </a:r>
            <a:r>
              <a:rPr lang="en-US" sz="5400" b="1" u="sng" dirty="0" smtClean="0">
                <a:solidFill>
                  <a:srgbClr val="FF0000"/>
                </a:solidFill>
              </a:rPr>
              <a:t> </a:t>
            </a:r>
            <a:r>
              <a:rPr lang="en-US" sz="5400" b="1" dirty="0" smtClean="0">
                <a:solidFill>
                  <a:srgbClr val="FF0000"/>
                </a:solidFill>
              </a:rPr>
              <a:t>is apparently what kills you.</a:t>
            </a:r>
            <a:r>
              <a:rPr lang="en-US" sz="4800" dirty="0" smtClean="0"/>
              <a:t/>
            </a:r>
            <a:br>
              <a:rPr lang="en-US" sz="4800" dirty="0" smtClean="0"/>
            </a:b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Doctor, I've heard that cardiovascular exercise can prolong life.  Is this true?</a:t>
            </a:r>
          </a:p>
          <a:p>
            <a:pPr lvl="1"/>
            <a:r>
              <a:rPr lang="en-US" dirty="0" smtClean="0"/>
              <a:t>A: Your heart only good for so many beats, and that it. Don't waste on exercise.  Everything wear out eventually. Speeding up heart not make you live longer; it like saying you extend life of car by driving faster.  Want to live longer?  Take nap.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Should I reduce my alcohol intake?</a:t>
            </a:r>
            <a:r>
              <a:rPr lang="en-US" dirty="0" smtClean="0"/>
              <a:t> </a:t>
            </a:r>
          </a:p>
          <a:p>
            <a:pPr lvl="1"/>
            <a:r>
              <a:rPr lang="en-US" dirty="0" smtClean="0"/>
              <a:t>A:  No, not at all.  Wine made from fruit.  Brandy is distilled wine. That mean they take water out of fruity bit so you get even more of goodness that way.  Beer also made of grain.  Bottom up!</a:t>
            </a:r>
            <a:r>
              <a:rPr lang="en-US" b="1" dirty="0" smtClean="0"/>
              <a:t/>
            </a:r>
            <a:br>
              <a:rPr lang="en-US" b="1" dirty="0" smtClean="0"/>
            </a:br>
            <a:r>
              <a:rPr lang="en-US" b="1" dirty="0" smtClean="0"/>
              <a:t/>
            </a:r>
            <a:br>
              <a:rPr lang="en-US" b="1"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How can I calculate my body/fat ratio? </a:t>
            </a:r>
          </a:p>
          <a:p>
            <a:pPr lvl="1"/>
            <a:r>
              <a:rPr lang="en-US" dirty="0" smtClean="0"/>
              <a:t>A: Well, if you have body and you have fat, your ratio one to one.  If you have two bodies, your ratio two to one, etc.</a:t>
            </a:r>
            <a:r>
              <a:rPr lang="en-US" b="1" dirty="0" smtClean="0"/>
              <a:t/>
            </a:r>
            <a:br>
              <a:rPr lang="en-US" b="1" dirty="0" smtClean="0"/>
            </a:br>
            <a:r>
              <a:rPr lang="en-US" b="1" dirty="0" smtClean="0"/>
              <a:t/>
            </a:r>
            <a:br>
              <a:rPr lang="en-US" b="1"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What are some of the advantages of participating in a regular exercise program? </a:t>
            </a:r>
            <a:endParaRPr lang="en-US" dirty="0"/>
          </a:p>
          <a:p>
            <a:pPr lvl="1"/>
            <a:r>
              <a:rPr lang="en-US" dirty="0" smtClean="0"/>
              <a:t>A: Can't think of single one, sorry.  My philosophy is: No pain - good! </a:t>
            </a:r>
            <a:br>
              <a:rPr lang="en-US" dirty="0" smtClean="0"/>
            </a:br>
            <a:r>
              <a:rPr lang="en-US" dirty="0" smtClean="0"/>
              <a:t>        </a:t>
            </a:r>
            <a:r>
              <a:rPr lang="en-US" b="1" dirty="0" smtClean="0"/>
              <a:t/>
            </a:r>
            <a:br>
              <a:rPr lang="en-US" b="1"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Aren't fried foods bad for you?</a:t>
            </a:r>
          </a:p>
          <a:p>
            <a:pPr lvl="1"/>
            <a:r>
              <a:rPr lang="en-US" dirty="0" smtClean="0"/>
              <a:t>A:  YOU NO LISTEN!  Food are fried these day in vegetable oil.  In fact, they permeated by it.  How could getting more vegetable be bad for you?!?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a:t>
            </a:r>
            <a:r>
              <a:rPr lang="en-US" dirty="0" smtClean="0"/>
              <a:t>:  </a:t>
            </a:r>
            <a:r>
              <a:rPr lang="en-US" b="1" dirty="0" smtClean="0"/>
              <a:t>Will sit-ups help prevent me from getting a little soft around the middle? </a:t>
            </a:r>
          </a:p>
          <a:p>
            <a:pPr lvl="1"/>
            <a:r>
              <a:rPr lang="en-US" dirty="0" smtClean="0"/>
              <a:t>A: Definitely not!  When you exercise muscle, it get bigger.  You should only be doing sit-up if you want bigger stomach.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Is chocolate bad for me?  </a:t>
            </a:r>
            <a:endParaRPr lang="en-US" dirty="0"/>
          </a:p>
          <a:p>
            <a:pPr lvl="1"/>
            <a:r>
              <a:rPr lang="en-US" dirty="0" smtClean="0"/>
              <a:t>A:  Are you crazy?!?  HEL-LO-O!!  Cocoa bean!  Another vegetable!  It best feel-good food around!</a:t>
            </a:r>
            <a:r>
              <a:rPr lang="en-US" b="1" dirty="0" smtClean="0"/>
              <a:t/>
            </a:r>
            <a:br>
              <a:rPr lang="en-US" b="1"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escription: cid:F0893EE2C3AE448F9490151EE2463F23@LIBRARY"/>
          <p:cNvSpPr>
            <a:spLocks noChangeAspect="1" noChangeArrowheads="1"/>
          </p:cNvSpPr>
          <p:nvPr/>
        </p:nvSpPr>
        <p:spPr bwMode="auto">
          <a:xfrm>
            <a:off x="4270375" y="-1303338"/>
            <a:ext cx="2466975" cy="2714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itle 7"/>
          <p:cNvSpPr>
            <a:spLocks noGrp="1"/>
          </p:cNvSpPr>
          <p:nvPr>
            <p:ph type="title"/>
          </p:nvPr>
        </p:nvSpPr>
        <p:spPr/>
        <p:txBody>
          <a:bodyPr>
            <a:normAutofit/>
          </a:bodyPr>
          <a:lstStyle/>
          <a:p>
            <a:r>
              <a:rPr lang="en-US" dirty="0" smtClean="0"/>
              <a:t>Weight Loss Ideals</a:t>
            </a:r>
            <a:endParaRPr lang="en-US" dirty="0"/>
          </a:p>
        </p:txBody>
      </p:sp>
      <p:pic>
        <p:nvPicPr>
          <p:cNvPr id="7" name="Content Placeholder 6" descr="doctor.bmp"/>
          <p:cNvPicPr>
            <a:picLocks noGrp="1" noChangeAspect="1"/>
          </p:cNvPicPr>
          <p:nvPr>
            <p:ph sz="half" idx="1"/>
          </p:nvPr>
        </p:nvPicPr>
        <p:blipFill>
          <a:blip r:embed="rId2" cstate="print"/>
          <a:stretch>
            <a:fillRect/>
          </a:stretch>
        </p:blipFill>
        <p:spPr>
          <a:xfrm>
            <a:off x="609600" y="2362200"/>
            <a:ext cx="2466667" cy="2714286"/>
          </a:xfrm>
        </p:spPr>
      </p:pic>
      <p:sp>
        <p:nvSpPr>
          <p:cNvPr id="9" name="Content Placeholder 8"/>
          <p:cNvSpPr>
            <a:spLocks noGrp="1"/>
          </p:cNvSpPr>
          <p:nvPr>
            <p:ph sz="half" idx="2"/>
          </p:nvPr>
        </p:nvSpPr>
        <p:spPr>
          <a:xfrm>
            <a:off x="3352800" y="1600200"/>
            <a:ext cx="5334000" cy="4572000"/>
          </a:xfrm>
        </p:spPr>
        <p:txBody>
          <a:bodyPr>
            <a:normAutofit/>
          </a:bodyPr>
          <a:lstStyle/>
          <a:p>
            <a:r>
              <a:rPr lang="en-US" b="1" dirty="0" smtClean="0"/>
              <a:t>Q:  Is swimming good for your figure?</a:t>
            </a:r>
          </a:p>
          <a:p>
            <a:pPr lvl="1"/>
            <a:r>
              <a:rPr lang="en-US" dirty="0" smtClean="0"/>
              <a:t>A:  If swimming good for your figure, explain whale to me.</a:t>
            </a:r>
            <a:r>
              <a:rPr lang="en-US" b="1" dirty="0" smtClean="0"/>
              <a:t/>
            </a:r>
            <a:br>
              <a:rPr lang="en-US" b="1"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279</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Doctor Says…</vt:lpstr>
      <vt:lpstr>Weight Loss Ideals</vt:lpstr>
      <vt:lpstr>Weight Loss Ideals</vt:lpstr>
      <vt:lpstr>Weight Loss Ideals</vt:lpstr>
      <vt:lpstr>Weight Loss Ideals</vt:lpstr>
      <vt:lpstr>Weight Loss Ideals</vt:lpstr>
      <vt:lpstr>Weight Loss Ideals</vt:lpstr>
      <vt:lpstr>Weight Loss Ideals</vt:lpstr>
      <vt:lpstr>Weight Loss Ideals</vt:lpstr>
      <vt:lpstr>Weight Loss Ideals</vt:lpstr>
      <vt:lpstr>Weight Loss Ideals</vt:lpstr>
      <vt:lpstr>Weight Loss Ideals</vt:lpstr>
      <vt:lpstr>The Final Word…</vt:lpstr>
      <vt:lpstr>The Final Word…</vt:lpstr>
      <vt:lpstr>The Final Word…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Doctor Says…</dc:title>
  <dc:creator>HP Authorized Customer</dc:creator>
  <cp:lastModifiedBy>HP Authorized Customer</cp:lastModifiedBy>
  <cp:revision>4</cp:revision>
  <dcterms:created xsi:type="dcterms:W3CDTF">2011-04-08T16:25:35Z</dcterms:created>
  <dcterms:modified xsi:type="dcterms:W3CDTF">2011-04-08T16:58:38Z</dcterms:modified>
</cp:coreProperties>
</file>